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451" r:id="rId2"/>
    <p:sldId id="455" r:id="rId3"/>
    <p:sldId id="457" r:id="rId4"/>
    <p:sldId id="459" r:id="rId5"/>
    <p:sldId id="356" r:id="rId6"/>
    <p:sldId id="367" r:id="rId7"/>
    <p:sldId id="399" r:id="rId8"/>
    <p:sldId id="405" r:id="rId9"/>
    <p:sldId id="417" r:id="rId10"/>
    <p:sldId id="460" r:id="rId11"/>
    <p:sldId id="461" r:id="rId12"/>
    <p:sldId id="462" r:id="rId13"/>
    <p:sldId id="463" r:id="rId14"/>
    <p:sldId id="464" r:id="rId15"/>
    <p:sldId id="465" r:id="rId16"/>
    <p:sldId id="466" r:id="rId17"/>
    <p:sldId id="467"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1C5DD"/>
    <a:srgbClr val="E93BC4"/>
    <a:srgbClr val="B9CAB2"/>
    <a:srgbClr val="D2DDCD"/>
    <a:srgbClr val="AABFA1"/>
    <a:srgbClr val="3CB71F"/>
    <a:srgbClr val="EAA4E0"/>
    <a:srgbClr val="76473A"/>
    <a:srgbClr val="E9F36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26.10.2018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26.10.2018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26.10.2018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26.10.2018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85720" y="285728"/>
            <a:ext cx="8572560" cy="6286544"/>
          </a:xfrm>
          <a:ln w="63500" cmpd="dbl">
            <a:solidFill>
              <a:srgbClr val="11C5DD"/>
            </a:solidFill>
            <a:bevel/>
          </a:ln>
        </p:spPr>
        <p:txBody>
          <a:bodyPr>
            <a:normAutofit fontScale="92500" lnSpcReduction="10000"/>
          </a:bodyPr>
          <a:lstStyle/>
          <a:p>
            <a:pPr algn="l">
              <a:lnSpc>
                <a:spcPct val="115000"/>
              </a:lnSpc>
              <a:spcAft>
                <a:spcPts val="0"/>
              </a:spcAft>
            </a:pPr>
            <a:r>
              <a:rPr lang="tr-TR" sz="4000" b="1" dirty="0" smtClean="0">
                <a:solidFill>
                  <a:schemeClr val="tx1"/>
                </a:solidFill>
                <a:latin typeface="Times New Roman"/>
                <a:ea typeface="Calibri"/>
                <a:cs typeface="Times New Roman"/>
              </a:rPr>
              <a:t>Aşağıdaki cümlelerden hangisi öznel bir tanım cümlesidir?</a:t>
            </a:r>
          </a:p>
          <a:p>
            <a:pPr algn="l">
              <a:lnSpc>
                <a:spcPct val="115000"/>
              </a:lnSpc>
              <a:spcAft>
                <a:spcPts val="0"/>
              </a:spcAft>
            </a:pPr>
            <a:r>
              <a:rPr lang="tr-TR" sz="4000" dirty="0" smtClean="0">
                <a:solidFill>
                  <a:schemeClr val="tx1"/>
                </a:solidFill>
                <a:latin typeface="Times New Roman"/>
                <a:ea typeface="Calibri"/>
                <a:cs typeface="Times New Roman"/>
              </a:rPr>
              <a:t>A) İnsan başarılı olduğu zamanlarda sevilir.</a:t>
            </a:r>
          </a:p>
          <a:p>
            <a:pPr algn="l">
              <a:lnSpc>
                <a:spcPct val="115000"/>
              </a:lnSpc>
              <a:spcAft>
                <a:spcPts val="0"/>
              </a:spcAft>
            </a:pPr>
            <a:r>
              <a:rPr lang="tr-TR" sz="4000" dirty="0" smtClean="0">
                <a:solidFill>
                  <a:schemeClr val="tx1"/>
                </a:solidFill>
                <a:latin typeface="Times New Roman"/>
                <a:ea typeface="Calibri"/>
                <a:cs typeface="Times New Roman"/>
              </a:rPr>
              <a:t>B) Sevgi tüm kilitli kapıları açan sihirli bir anahtardır.</a:t>
            </a:r>
          </a:p>
          <a:p>
            <a:pPr algn="l">
              <a:lnSpc>
                <a:spcPct val="115000"/>
              </a:lnSpc>
              <a:spcAft>
                <a:spcPts val="0"/>
              </a:spcAft>
            </a:pPr>
            <a:r>
              <a:rPr lang="tr-TR" sz="4000" dirty="0" smtClean="0">
                <a:solidFill>
                  <a:schemeClr val="tx1"/>
                </a:solidFill>
                <a:latin typeface="Times New Roman"/>
                <a:ea typeface="Calibri"/>
                <a:cs typeface="Times New Roman"/>
              </a:rPr>
              <a:t>C) Bu ilginç olay hiç kimsenin dikkatini çekmiyor.</a:t>
            </a:r>
          </a:p>
          <a:p>
            <a:pPr algn="l">
              <a:lnSpc>
                <a:spcPct val="115000"/>
              </a:lnSpc>
              <a:spcAft>
                <a:spcPts val="0"/>
              </a:spcAft>
            </a:pPr>
            <a:r>
              <a:rPr lang="tr-TR" sz="4000" dirty="0" smtClean="0">
                <a:solidFill>
                  <a:schemeClr val="tx1"/>
                </a:solidFill>
                <a:latin typeface="Times New Roman"/>
                <a:ea typeface="Calibri"/>
                <a:cs typeface="Times New Roman"/>
              </a:rPr>
              <a:t>D) Cep telefonu günümüzde kullanılan bir iletişim cihazıdır.</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85720" y="285728"/>
            <a:ext cx="8572560" cy="6286544"/>
          </a:xfrm>
          <a:ln w="63500" cmpd="dbl">
            <a:solidFill>
              <a:srgbClr val="11C5DD"/>
            </a:solidFill>
            <a:bevel/>
          </a:ln>
        </p:spPr>
        <p:txBody>
          <a:bodyPr>
            <a:noAutofit/>
          </a:bodyPr>
          <a:lstStyle/>
          <a:p>
            <a:pPr algn="l">
              <a:lnSpc>
                <a:spcPct val="115000"/>
              </a:lnSpc>
              <a:spcAft>
                <a:spcPts val="0"/>
              </a:spcAft>
            </a:pPr>
            <a:r>
              <a:rPr lang="tr-TR" sz="3600" b="1" dirty="0" smtClean="0">
                <a:solidFill>
                  <a:schemeClr val="tx1"/>
                </a:solidFill>
                <a:latin typeface="Times New Roman"/>
                <a:ea typeface="Calibri"/>
                <a:cs typeface="Times New Roman"/>
              </a:rPr>
              <a:t>Aşağıdaki cümlelerin hangisinde “küçümseme” </a:t>
            </a:r>
            <a:r>
              <a:rPr lang="tr-TR" sz="3600" b="1" u="sng" dirty="0" smtClean="0">
                <a:solidFill>
                  <a:schemeClr val="tx1"/>
                </a:solidFill>
                <a:latin typeface="Times New Roman"/>
                <a:ea typeface="Calibri"/>
                <a:cs typeface="Times New Roman"/>
              </a:rPr>
              <a:t>söz konusudur?</a:t>
            </a:r>
          </a:p>
          <a:p>
            <a:pPr algn="l">
              <a:lnSpc>
                <a:spcPct val="115000"/>
              </a:lnSpc>
              <a:spcAft>
                <a:spcPts val="0"/>
              </a:spcAft>
            </a:pPr>
            <a:r>
              <a:rPr lang="tr-TR" sz="3600" dirty="0" smtClean="0">
                <a:solidFill>
                  <a:schemeClr val="tx1"/>
                </a:solidFill>
                <a:latin typeface="Times New Roman"/>
                <a:ea typeface="Calibri"/>
                <a:cs typeface="Times New Roman"/>
              </a:rPr>
              <a:t>A) Böyle bir soruyu ilkokul öğrencileri bile çözer.</a:t>
            </a:r>
          </a:p>
          <a:p>
            <a:pPr algn="l">
              <a:lnSpc>
                <a:spcPct val="115000"/>
              </a:lnSpc>
              <a:spcAft>
                <a:spcPts val="0"/>
              </a:spcAft>
            </a:pPr>
            <a:r>
              <a:rPr lang="tr-TR" sz="3600" dirty="0" smtClean="0">
                <a:solidFill>
                  <a:schemeClr val="tx1"/>
                </a:solidFill>
                <a:latin typeface="Times New Roman"/>
                <a:ea typeface="Calibri"/>
                <a:cs typeface="Times New Roman"/>
              </a:rPr>
              <a:t>B) Senin de bilmediğin bir iş yok be kardeşim!</a:t>
            </a:r>
          </a:p>
          <a:p>
            <a:pPr algn="l">
              <a:lnSpc>
                <a:spcPct val="115000"/>
              </a:lnSpc>
              <a:spcAft>
                <a:spcPts val="0"/>
              </a:spcAft>
            </a:pPr>
            <a:r>
              <a:rPr lang="tr-TR" sz="3600" dirty="0" smtClean="0">
                <a:solidFill>
                  <a:schemeClr val="tx1"/>
                </a:solidFill>
                <a:latin typeface="Times New Roman"/>
                <a:ea typeface="Calibri"/>
                <a:cs typeface="Times New Roman"/>
              </a:rPr>
              <a:t>C) Hava iyi olduğunda denize gidebiliriz.</a:t>
            </a:r>
          </a:p>
          <a:p>
            <a:pPr algn="l">
              <a:lnSpc>
                <a:spcPct val="115000"/>
              </a:lnSpc>
              <a:spcAft>
                <a:spcPts val="0"/>
              </a:spcAft>
            </a:pPr>
            <a:r>
              <a:rPr lang="tr-TR" sz="3600" dirty="0" smtClean="0">
                <a:solidFill>
                  <a:schemeClr val="tx1"/>
                </a:solidFill>
                <a:latin typeface="Times New Roman"/>
                <a:ea typeface="Calibri"/>
                <a:cs typeface="Times New Roman"/>
              </a:rPr>
              <a:t>D) Onu gördükçe aklıma hep o soru geliyor.</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85720" y="285728"/>
            <a:ext cx="8572560" cy="6286544"/>
          </a:xfrm>
          <a:ln w="63500" cmpd="dbl">
            <a:solidFill>
              <a:srgbClr val="11C5DD"/>
            </a:solidFill>
            <a:bevel/>
          </a:ln>
        </p:spPr>
        <p:txBody>
          <a:bodyPr>
            <a:noAutofit/>
          </a:bodyPr>
          <a:lstStyle/>
          <a:p>
            <a:pPr algn="l">
              <a:lnSpc>
                <a:spcPct val="115000"/>
              </a:lnSpc>
              <a:spcAft>
                <a:spcPts val="0"/>
              </a:spcAft>
            </a:pPr>
            <a:r>
              <a:rPr lang="tr-TR" sz="4000" b="1" dirty="0" smtClean="0">
                <a:solidFill>
                  <a:schemeClr val="tx1"/>
                </a:solidFill>
                <a:latin typeface="Times New Roman"/>
                <a:ea typeface="Calibri"/>
                <a:cs typeface="Times New Roman"/>
              </a:rPr>
              <a:t>Aşağıdaki cümlelerin hangisinde “yine” sözcüğünün çıkarılması anlam daralmasına </a:t>
            </a:r>
            <a:r>
              <a:rPr lang="tr-TR" sz="4000" b="1" u="sng" dirty="0" smtClean="0">
                <a:solidFill>
                  <a:schemeClr val="tx1"/>
                </a:solidFill>
                <a:latin typeface="Times New Roman"/>
                <a:ea typeface="Calibri"/>
                <a:cs typeface="Times New Roman"/>
              </a:rPr>
              <a:t>yol açmaz?</a:t>
            </a:r>
          </a:p>
          <a:p>
            <a:pPr algn="l">
              <a:lnSpc>
                <a:spcPct val="115000"/>
              </a:lnSpc>
              <a:spcAft>
                <a:spcPts val="0"/>
              </a:spcAft>
            </a:pPr>
            <a:r>
              <a:rPr lang="tr-TR" sz="4000" dirty="0" smtClean="0">
                <a:solidFill>
                  <a:schemeClr val="tx1"/>
                </a:solidFill>
                <a:latin typeface="Times New Roman"/>
                <a:ea typeface="Calibri"/>
                <a:cs typeface="Times New Roman"/>
              </a:rPr>
              <a:t>A) Üç gün sonra yine yanında olacağım.</a:t>
            </a:r>
          </a:p>
          <a:p>
            <a:pPr algn="l">
              <a:lnSpc>
                <a:spcPct val="115000"/>
              </a:lnSpc>
              <a:spcAft>
                <a:spcPts val="0"/>
              </a:spcAft>
            </a:pPr>
            <a:r>
              <a:rPr lang="tr-TR" sz="4000" dirty="0" smtClean="0">
                <a:solidFill>
                  <a:schemeClr val="tx1"/>
                </a:solidFill>
                <a:latin typeface="Times New Roman"/>
                <a:ea typeface="Calibri"/>
                <a:cs typeface="Times New Roman"/>
              </a:rPr>
              <a:t>B) Sınava yine girecek misin?</a:t>
            </a:r>
          </a:p>
          <a:p>
            <a:pPr algn="l">
              <a:lnSpc>
                <a:spcPct val="115000"/>
              </a:lnSpc>
              <a:spcAft>
                <a:spcPts val="0"/>
              </a:spcAft>
            </a:pPr>
            <a:r>
              <a:rPr lang="tr-TR" sz="4000" dirty="0" smtClean="0">
                <a:solidFill>
                  <a:schemeClr val="tx1"/>
                </a:solidFill>
                <a:latin typeface="Times New Roman"/>
                <a:ea typeface="Calibri"/>
                <a:cs typeface="Times New Roman"/>
              </a:rPr>
              <a:t>C) İsterseniz bu konuyu yine anlatırım.</a:t>
            </a:r>
          </a:p>
          <a:p>
            <a:pPr algn="l">
              <a:lnSpc>
                <a:spcPct val="115000"/>
              </a:lnSpc>
              <a:spcAft>
                <a:spcPts val="0"/>
              </a:spcAft>
            </a:pPr>
            <a:r>
              <a:rPr lang="tr-TR" sz="4000" dirty="0" smtClean="0">
                <a:solidFill>
                  <a:schemeClr val="tx1"/>
                </a:solidFill>
                <a:latin typeface="Times New Roman"/>
                <a:ea typeface="Calibri"/>
                <a:cs typeface="Times New Roman"/>
              </a:rPr>
              <a:t>D) Geçen hafta da böyle olmuş yine gecikmiştin.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85720" y="285728"/>
            <a:ext cx="8572560" cy="6286544"/>
          </a:xfrm>
          <a:ln w="63500" cmpd="dbl">
            <a:solidFill>
              <a:srgbClr val="11C5DD"/>
            </a:solidFill>
            <a:bevel/>
          </a:ln>
        </p:spPr>
        <p:txBody>
          <a:bodyPr>
            <a:noAutofit/>
          </a:bodyPr>
          <a:lstStyle/>
          <a:p>
            <a:pPr algn="l">
              <a:lnSpc>
                <a:spcPct val="115000"/>
              </a:lnSpc>
              <a:spcAft>
                <a:spcPts val="0"/>
              </a:spcAft>
            </a:pPr>
            <a:r>
              <a:rPr lang="tr-TR" sz="3000" b="1" dirty="0" smtClean="0">
                <a:solidFill>
                  <a:schemeClr val="tx1"/>
                </a:solidFill>
                <a:latin typeface="Times New Roman"/>
                <a:ea typeface="Calibri"/>
                <a:cs typeface="Times New Roman"/>
              </a:rPr>
              <a:t>Aşağıdaki cümlelerin hangisinde kaygılanma sebebiyle yapılan bir eylem </a:t>
            </a:r>
            <a:r>
              <a:rPr lang="tr-TR" sz="3000" b="1" u="sng" dirty="0" smtClean="0">
                <a:solidFill>
                  <a:schemeClr val="tx1"/>
                </a:solidFill>
                <a:latin typeface="Times New Roman"/>
                <a:ea typeface="Calibri"/>
                <a:cs typeface="Times New Roman"/>
              </a:rPr>
              <a:t>söz konusudur?</a:t>
            </a:r>
          </a:p>
          <a:p>
            <a:pPr algn="l">
              <a:lnSpc>
                <a:spcPct val="115000"/>
              </a:lnSpc>
              <a:spcAft>
                <a:spcPts val="0"/>
              </a:spcAft>
            </a:pPr>
            <a:r>
              <a:rPr lang="tr-TR" sz="3000" dirty="0" smtClean="0">
                <a:solidFill>
                  <a:schemeClr val="tx1"/>
                </a:solidFill>
                <a:latin typeface="Times New Roman"/>
                <a:ea typeface="Calibri"/>
                <a:cs typeface="Times New Roman"/>
              </a:rPr>
              <a:t>A)  Arkadaşını bulamayınca bir not yazarak masasına bıraktı.</a:t>
            </a:r>
          </a:p>
          <a:p>
            <a:pPr algn="l">
              <a:lnSpc>
                <a:spcPct val="115000"/>
              </a:lnSpc>
              <a:spcAft>
                <a:spcPts val="0"/>
              </a:spcAft>
            </a:pPr>
            <a:r>
              <a:rPr lang="tr-TR" sz="3000" dirty="0" smtClean="0">
                <a:solidFill>
                  <a:schemeClr val="tx1"/>
                </a:solidFill>
                <a:latin typeface="Times New Roman"/>
                <a:ea typeface="Calibri"/>
                <a:cs typeface="Times New Roman"/>
              </a:rPr>
              <a:t>B)  Arkadaşlarını desteklemediği için sert tepki gördü.</a:t>
            </a:r>
          </a:p>
          <a:p>
            <a:pPr algn="l">
              <a:lnSpc>
                <a:spcPct val="115000"/>
              </a:lnSpc>
              <a:spcAft>
                <a:spcPts val="0"/>
              </a:spcAft>
            </a:pPr>
            <a:r>
              <a:rPr lang="tr-TR" sz="3000" dirty="0" smtClean="0">
                <a:solidFill>
                  <a:schemeClr val="tx1"/>
                </a:solidFill>
                <a:latin typeface="Times New Roman"/>
                <a:ea typeface="Calibri"/>
                <a:cs typeface="Times New Roman"/>
              </a:rPr>
              <a:t>C)  Senden haber alamayınca biz de vazgeçtiğini düşündük.</a:t>
            </a:r>
          </a:p>
          <a:p>
            <a:pPr algn="l">
              <a:lnSpc>
                <a:spcPct val="115000"/>
              </a:lnSpc>
              <a:spcAft>
                <a:spcPts val="0"/>
              </a:spcAft>
            </a:pPr>
            <a:r>
              <a:rPr lang="tr-TR" sz="3000" dirty="0" smtClean="0">
                <a:solidFill>
                  <a:schemeClr val="tx1"/>
                </a:solidFill>
                <a:latin typeface="Times New Roman"/>
                <a:ea typeface="Calibri"/>
                <a:cs typeface="Times New Roman"/>
              </a:rPr>
              <a:t>D)  Söz verdiği saatte evde olmayınca herkes yollara düştü.</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85720" y="285728"/>
            <a:ext cx="8572560" cy="6286544"/>
          </a:xfrm>
          <a:ln w="63500" cmpd="dbl">
            <a:solidFill>
              <a:srgbClr val="11C5DD"/>
            </a:solidFill>
            <a:bevel/>
          </a:ln>
        </p:spPr>
        <p:txBody>
          <a:bodyPr>
            <a:noAutofit/>
          </a:bodyPr>
          <a:lstStyle/>
          <a:p>
            <a:pPr algn="l">
              <a:lnSpc>
                <a:spcPct val="115000"/>
              </a:lnSpc>
              <a:spcAft>
                <a:spcPts val="0"/>
              </a:spcAft>
            </a:pPr>
            <a:r>
              <a:rPr lang="tr-TR" sz="3400" b="1" dirty="0" smtClean="0">
                <a:solidFill>
                  <a:schemeClr val="tx1"/>
                </a:solidFill>
                <a:latin typeface="Times New Roman"/>
                <a:ea typeface="Calibri"/>
                <a:cs typeface="Times New Roman"/>
              </a:rPr>
              <a:t>Aşağıdaki cümlelerin hangisinde “yakınma” </a:t>
            </a:r>
            <a:r>
              <a:rPr lang="tr-TR" sz="3400" b="1" u="sng" dirty="0" smtClean="0">
                <a:solidFill>
                  <a:schemeClr val="tx1"/>
                </a:solidFill>
                <a:latin typeface="Times New Roman"/>
                <a:ea typeface="Calibri"/>
                <a:cs typeface="Times New Roman"/>
              </a:rPr>
              <a:t>söz konusudur?</a:t>
            </a:r>
          </a:p>
          <a:p>
            <a:pPr algn="l">
              <a:lnSpc>
                <a:spcPct val="115000"/>
              </a:lnSpc>
              <a:spcAft>
                <a:spcPts val="0"/>
              </a:spcAft>
            </a:pPr>
            <a:r>
              <a:rPr lang="tr-TR" sz="3400" dirty="0" smtClean="0">
                <a:solidFill>
                  <a:schemeClr val="tx1"/>
                </a:solidFill>
                <a:latin typeface="Times New Roman"/>
                <a:ea typeface="Calibri"/>
                <a:cs typeface="Times New Roman"/>
              </a:rPr>
              <a:t>A) Gençlerimiz artık nitelikli müzikleri dinliyor.</a:t>
            </a:r>
          </a:p>
          <a:p>
            <a:pPr algn="l">
              <a:lnSpc>
                <a:spcPct val="115000"/>
              </a:lnSpc>
              <a:spcAft>
                <a:spcPts val="0"/>
              </a:spcAft>
            </a:pPr>
            <a:r>
              <a:rPr lang="tr-TR" sz="3400" dirty="0" smtClean="0">
                <a:solidFill>
                  <a:schemeClr val="tx1"/>
                </a:solidFill>
                <a:latin typeface="Times New Roman"/>
                <a:ea typeface="Calibri"/>
                <a:cs typeface="Times New Roman"/>
              </a:rPr>
              <a:t>B) Ne acıdır ki geçmişe dönüp bakmayan gençlerimiz köklerinden uzak büyüyor.</a:t>
            </a:r>
          </a:p>
          <a:p>
            <a:pPr algn="l">
              <a:lnSpc>
                <a:spcPct val="115000"/>
              </a:lnSpc>
              <a:spcAft>
                <a:spcPts val="0"/>
              </a:spcAft>
            </a:pPr>
            <a:r>
              <a:rPr lang="tr-TR" sz="3400" dirty="0" smtClean="0">
                <a:solidFill>
                  <a:schemeClr val="tx1"/>
                </a:solidFill>
                <a:latin typeface="Times New Roman"/>
                <a:ea typeface="Calibri"/>
                <a:cs typeface="Times New Roman"/>
              </a:rPr>
              <a:t>C) Çalışmalarına biraz ara verebilse deniz havası alacakmış.</a:t>
            </a:r>
          </a:p>
          <a:p>
            <a:pPr algn="l">
              <a:lnSpc>
                <a:spcPct val="115000"/>
              </a:lnSpc>
              <a:spcAft>
                <a:spcPts val="0"/>
              </a:spcAft>
            </a:pPr>
            <a:r>
              <a:rPr lang="tr-TR" sz="3400" dirty="0" smtClean="0">
                <a:solidFill>
                  <a:schemeClr val="tx1"/>
                </a:solidFill>
                <a:latin typeface="Times New Roman"/>
                <a:ea typeface="Calibri"/>
                <a:cs typeface="Times New Roman"/>
              </a:rPr>
              <a:t>D) Şu sıralar evlerin salonlarına tablolar asmak moda olmuş.</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85720" y="285728"/>
            <a:ext cx="8572560" cy="6286544"/>
          </a:xfrm>
          <a:ln w="63500" cmpd="dbl">
            <a:solidFill>
              <a:srgbClr val="11C5DD"/>
            </a:solidFill>
            <a:bevel/>
          </a:ln>
        </p:spPr>
        <p:txBody>
          <a:bodyPr>
            <a:noAutofit/>
          </a:bodyPr>
          <a:lstStyle/>
          <a:p>
            <a:pPr algn="l">
              <a:lnSpc>
                <a:spcPct val="115000"/>
              </a:lnSpc>
              <a:spcAft>
                <a:spcPts val="0"/>
              </a:spcAft>
            </a:pPr>
            <a:r>
              <a:rPr lang="tr-TR" sz="3300" b="1" dirty="0" smtClean="0">
                <a:solidFill>
                  <a:schemeClr val="tx1"/>
                </a:solidFill>
                <a:latin typeface="Times New Roman"/>
                <a:ea typeface="Calibri"/>
                <a:cs typeface="Times New Roman"/>
              </a:rPr>
              <a:t>Aşağıdaki cümlelerin hangisinde “tahmin” anlamı </a:t>
            </a:r>
            <a:r>
              <a:rPr lang="tr-TR" sz="3300" b="1" u="sng" dirty="0" smtClean="0">
                <a:solidFill>
                  <a:schemeClr val="tx1"/>
                </a:solidFill>
                <a:latin typeface="Times New Roman"/>
                <a:ea typeface="Calibri"/>
                <a:cs typeface="Times New Roman"/>
              </a:rPr>
              <a:t>vardır?</a:t>
            </a:r>
          </a:p>
          <a:p>
            <a:pPr algn="l">
              <a:lnSpc>
                <a:spcPct val="115000"/>
              </a:lnSpc>
              <a:spcAft>
                <a:spcPts val="0"/>
              </a:spcAft>
            </a:pPr>
            <a:r>
              <a:rPr lang="tr-TR" sz="3300" dirty="0" smtClean="0">
                <a:solidFill>
                  <a:schemeClr val="tx1"/>
                </a:solidFill>
                <a:latin typeface="Times New Roman"/>
                <a:ea typeface="Calibri"/>
                <a:cs typeface="Times New Roman"/>
              </a:rPr>
              <a:t>A) Başarılı olmak için derslerine planlı çalışmalısın.</a:t>
            </a:r>
          </a:p>
          <a:p>
            <a:pPr algn="l">
              <a:lnSpc>
                <a:spcPct val="115000"/>
              </a:lnSpc>
              <a:spcAft>
                <a:spcPts val="0"/>
              </a:spcAft>
            </a:pPr>
            <a:r>
              <a:rPr lang="tr-TR" sz="3300" dirty="0" smtClean="0">
                <a:solidFill>
                  <a:schemeClr val="tx1"/>
                </a:solidFill>
                <a:latin typeface="Times New Roman"/>
                <a:ea typeface="Calibri"/>
                <a:cs typeface="Times New Roman"/>
              </a:rPr>
              <a:t>B) Babamdan azar işitmemek için eve erken gitmeliyim.</a:t>
            </a:r>
          </a:p>
          <a:p>
            <a:pPr algn="l">
              <a:lnSpc>
                <a:spcPct val="115000"/>
              </a:lnSpc>
              <a:spcAft>
                <a:spcPts val="0"/>
              </a:spcAft>
            </a:pPr>
            <a:r>
              <a:rPr lang="tr-TR" sz="3300" dirty="0" smtClean="0">
                <a:solidFill>
                  <a:schemeClr val="tx1"/>
                </a:solidFill>
                <a:latin typeface="Times New Roman"/>
                <a:ea typeface="Calibri"/>
                <a:cs typeface="Times New Roman"/>
              </a:rPr>
              <a:t>C) Pikniğe geldiğine göre ailesinden izin almış olmalı.</a:t>
            </a:r>
          </a:p>
          <a:p>
            <a:pPr algn="l">
              <a:lnSpc>
                <a:spcPct val="115000"/>
              </a:lnSpc>
              <a:spcAft>
                <a:spcPts val="0"/>
              </a:spcAft>
            </a:pPr>
            <a:r>
              <a:rPr lang="tr-TR" sz="3300" dirty="0" smtClean="0">
                <a:solidFill>
                  <a:schemeClr val="tx1"/>
                </a:solidFill>
                <a:latin typeface="Times New Roman"/>
                <a:ea typeface="Calibri"/>
                <a:cs typeface="Times New Roman"/>
              </a:rPr>
              <a:t>D) Dili güzel kullanmak isteyenler çok kitap okumalıdır.</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85720" y="285728"/>
            <a:ext cx="8572560" cy="6286544"/>
          </a:xfrm>
          <a:ln w="63500" cmpd="dbl">
            <a:solidFill>
              <a:srgbClr val="11C5DD"/>
            </a:solidFill>
            <a:bevel/>
          </a:ln>
        </p:spPr>
        <p:txBody>
          <a:bodyPr>
            <a:noAutofit/>
          </a:bodyPr>
          <a:lstStyle/>
          <a:p>
            <a:pPr algn="l">
              <a:lnSpc>
                <a:spcPct val="115000"/>
              </a:lnSpc>
              <a:spcAft>
                <a:spcPts val="0"/>
              </a:spcAft>
            </a:pPr>
            <a:r>
              <a:rPr lang="tr-TR" sz="3700" b="1" dirty="0" smtClean="0">
                <a:solidFill>
                  <a:schemeClr val="tx1"/>
                </a:solidFill>
                <a:latin typeface="Times New Roman"/>
                <a:ea typeface="Calibri"/>
                <a:cs typeface="Times New Roman"/>
              </a:rPr>
              <a:t>Aşağıdaki cümlelerin hangisinde “pişmanlık” anlamı </a:t>
            </a:r>
            <a:r>
              <a:rPr lang="tr-TR" sz="3700" b="1" u="sng" dirty="0" smtClean="0">
                <a:solidFill>
                  <a:schemeClr val="tx1"/>
                </a:solidFill>
                <a:latin typeface="Times New Roman"/>
                <a:ea typeface="Calibri"/>
                <a:cs typeface="Times New Roman"/>
              </a:rPr>
              <a:t>vardır?</a:t>
            </a:r>
          </a:p>
          <a:p>
            <a:pPr algn="l">
              <a:lnSpc>
                <a:spcPct val="115000"/>
              </a:lnSpc>
              <a:spcAft>
                <a:spcPts val="0"/>
              </a:spcAft>
            </a:pPr>
            <a:r>
              <a:rPr lang="tr-TR" sz="3700" dirty="0" smtClean="0">
                <a:solidFill>
                  <a:schemeClr val="tx1"/>
                </a:solidFill>
                <a:latin typeface="Times New Roman"/>
                <a:ea typeface="Calibri"/>
                <a:cs typeface="Times New Roman"/>
              </a:rPr>
              <a:t>A) Sen benim kim olduğumu bilsen böyle konuşmazdın.</a:t>
            </a:r>
          </a:p>
          <a:p>
            <a:pPr algn="l">
              <a:lnSpc>
                <a:spcPct val="115000"/>
              </a:lnSpc>
              <a:spcAft>
                <a:spcPts val="0"/>
              </a:spcAft>
            </a:pPr>
            <a:r>
              <a:rPr lang="tr-TR" sz="3700" dirty="0" smtClean="0">
                <a:solidFill>
                  <a:schemeClr val="tx1"/>
                </a:solidFill>
                <a:latin typeface="Times New Roman"/>
                <a:ea typeface="Calibri"/>
                <a:cs typeface="Times New Roman"/>
              </a:rPr>
              <a:t>B) Elime geçen fırsatları daha iyi değerlendirseydim keşke.</a:t>
            </a:r>
          </a:p>
          <a:p>
            <a:pPr algn="l">
              <a:lnSpc>
                <a:spcPct val="115000"/>
              </a:lnSpc>
              <a:spcAft>
                <a:spcPts val="0"/>
              </a:spcAft>
            </a:pPr>
            <a:r>
              <a:rPr lang="tr-TR" sz="3700" dirty="0" smtClean="0">
                <a:solidFill>
                  <a:schemeClr val="tx1"/>
                </a:solidFill>
                <a:latin typeface="Times New Roman"/>
                <a:ea typeface="Calibri"/>
                <a:cs typeface="Times New Roman"/>
              </a:rPr>
              <a:t>C) Günlerdir ağzıma bir damla su koymadım.</a:t>
            </a:r>
          </a:p>
          <a:p>
            <a:pPr algn="l">
              <a:lnSpc>
                <a:spcPct val="115000"/>
              </a:lnSpc>
              <a:spcAft>
                <a:spcPts val="0"/>
              </a:spcAft>
            </a:pPr>
            <a:r>
              <a:rPr lang="tr-TR" sz="3700" dirty="0" smtClean="0">
                <a:solidFill>
                  <a:schemeClr val="tx1"/>
                </a:solidFill>
                <a:latin typeface="Times New Roman"/>
                <a:ea typeface="Calibri"/>
                <a:cs typeface="Times New Roman"/>
              </a:rPr>
              <a:t>D) Aklı başında biri bu hatayı asla yapmaz.</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85720" y="285728"/>
            <a:ext cx="8572560" cy="6286544"/>
          </a:xfrm>
          <a:ln w="63500" cmpd="dbl">
            <a:solidFill>
              <a:srgbClr val="11C5DD"/>
            </a:solidFill>
            <a:bevel/>
          </a:ln>
        </p:spPr>
        <p:txBody>
          <a:bodyPr>
            <a:noAutofit/>
          </a:bodyPr>
          <a:lstStyle/>
          <a:p>
            <a:pPr algn="l">
              <a:lnSpc>
                <a:spcPct val="115000"/>
              </a:lnSpc>
              <a:spcAft>
                <a:spcPts val="0"/>
              </a:spcAft>
            </a:pPr>
            <a:r>
              <a:rPr lang="tr-TR" sz="3400" b="1" dirty="0" smtClean="0">
                <a:solidFill>
                  <a:schemeClr val="tx1"/>
                </a:solidFill>
                <a:latin typeface="Times New Roman"/>
                <a:ea typeface="Calibri"/>
                <a:cs typeface="Times New Roman"/>
              </a:rPr>
              <a:t>Aşağıdaki cümlelerin hangisinde “sitem” anlamı </a:t>
            </a:r>
            <a:r>
              <a:rPr lang="tr-TR" sz="3400" b="1" u="sng" dirty="0" smtClean="0">
                <a:solidFill>
                  <a:schemeClr val="tx1"/>
                </a:solidFill>
                <a:latin typeface="Times New Roman"/>
                <a:ea typeface="Calibri"/>
                <a:cs typeface="Times New Roman"/>
              </a:rPr>
              <a:t>vardır?</a:t>
            </a:r>
          </a:p>
          <a:p>
            <a:pPr algn="l">
              <a:lnSpc>
                <a:spcPct val="115000"/>
              </a:lnSpc>
              <a:spcAft>
                <a:spcPts val="0"/>
              </a:spcAft>
            </a:pPr>
            <a:r>
              <a:rPr lang="tr-TR" sz="3400" dirty="0" smtClean="0">
                <a:solidFill>
                  <a:schemeClr val="tx1"/>
                </a:solidFill>
                <a:latin typeface="Times New Roman"/>
                <a:ea typeface="Calibri"/>
                <a:cs typeface="Times New Roman"/>
              </a:rPr>
              <a:t>A) Bizim mahallenin esnafı buraların en iyisidir.</a:t>
            </a:r>
          </a:p>
          <a:p>
            <a:pPr algn="l">
              <a:lnSpc>
                <a:spcPct val="115000"/>
              </a:lnSpc>
              <a:spcAft>
                <a:spcPts val="0"/>
              </a:spcAft>
            </a:pPr>
            <a:r>
              <a:rPr lang="tr-TR" sz="3400" dirty="0" smtClean="0">
                <a:solidFill>
                  <a:schemeClr val="tx1"/>
                </a:solidFill>
                <a:latin typeface="Times New Roman"/>
                <a:ea typeface="Calibri"/>
                <a:cs typeface="Times New Roman"/>
              </a:rPr>
              <a:t>B) Bu yaşına kadar o ücra köşede mi yaşadın?</a:t>
            </a:r>
          </a:p>
          <a:p>
            <a:pPr algn="l">
              <a:lnSpc>
                <a:spcPct val="115000"/>
              </a:lnSpc>
              <a:spcAft>
                <a:spcPts val="0"/>
              </a:spcAft>
            </a:pPr>
            <a:r>
              <a:rPr lang="tr-TR" sz="3400" dirty="0" smtClean="0">
                <a:solidFill>
                  <a:schemeClr val="tx1"/>
                </a:solidFill>
                <a:latin typeface="Times New Roman"/>
                <a:ea typeface="Calibri"/>
                <a:cs typeface="Times New Roman"/>
              </a:rPr>
              <a:t>C) Keşke sorunları büyümeden halledebilseydim.</a:t>
            </a:r>
          </a:p>
          <a:p>
            <a:pPr algn="l">
              <a:lnSpc>
                <a:spcPct val="115000"/>
              </a:lnSpc>
              <a:spcAft>
                <a:spcPts val="0"/>
              </a:spcAft>
            </a:pPr>
            <a:r>
              <a:rPr lang="tr-TR" sz="3400" dirty="0" smtClean="0">
                <a:solidFill>
                  <a:schemeClr val="tx1"/>
                </a:solidFill>
                <a:latin typeface="Times New Roman"/>
                <a:ea typeface="Calibri"/>
                <a:cs typeface="Times New Roman"/>
              </a:rPr>
              <a:t>D) İki aydır bir kez olsun arayıp hatırımı sormadın.</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85720" y="285728"/>
            <a:ext cx="8572560" cy="6286544"/>
          </a:xfrm>
          <a:ln w="63500" cmpd="dbl">
            <a:solidFill>
              <a:srgbClr val="11C5DD"/>
            </a:solidFill>
            <a:bevel/>
          </a:ln>
        </p:spPr>
        <p:txBody>
          <a:bodyPr>
            <a:noAutofit/>
          </a:bodyPr>
          <a:lstStyle/>
          <a:p>
            <a:pPr algn="l">
              <a:lnSpc>
                <a:spcPct val="115000"/>
              </a:lnSpc>
              <a:spcAft>
                <a:spcPts val="0"/>
              </a:spcAft>
            </a:pPr>
            <a:r>
              <a:rPr lang="tr-TR" b="1" dirty="0" smtClean="0">
                <a:solidFill>
                  <a:schemeClr val="tx1"/>
                </a:solidFill>
                <a:latin typeface="Times New Roman"/>
                <a:ea typeface="Calibri"/>
                <a:cs typeface="Times New Roman"/>
              </a:rPr>
              <a:t>Aşağıdaki cümlelerin hangisinde “özlem” anlamı </a:t>
            </a:r>
            <a:r>
              <a:rPr lang="tr-TR" b="1" u="sng" dirty="0" smtClean="0">
                <a:solidFill>
                  <a:schemeClr val="tx1"/>
                </a:solidFill>
                <a:latin typeface="Times New Roman"/>
                <a:ea typeface="Calibri"/>
                <a:cs typeface="Times New Roman"/>
              </a:rPr>
              <a:t>vardır?</a:t>
            </a:r>
          </a:p>
          <a:p>
            <a:pPr algn="l">
              <a:lnSpc>
                <a:spcPct val="115000"/>
              </a:lnSpc>
              <a:spcAft>
                <a:spcPts val="0"/>
              </a:spcAft>
            </a:pPr>
            <a:r>
              <a:rPr lang="tr-TR" dirty="0" smtClean="0">
                <a:solidFill>
                  <a:schemeClr val="tx1"/>
                </a:solidFill>
                <a:latin typeface="Times New Roman"/>
                <a:ea typeface="Calibri"/>
                <a:cs typeface="Times New Roman"/>
              </a:rPr>
              <a:t>A) Artık benim için yeryüzünde bir tek eğlence kaldı: Kitap okumak.</a:t>
            </a:r>
          </a:p>
          <a:p>
            <a:pPr algn="l">
              <a:lnSpc>
                <a:spcPct val="115000"/>
              </a:lnSpc>
              <a:spcAft>
                <a:spcPts val="0"/>
              </a:spcAft>
            </a:pPr>
            <a:r>
              <a:rPr lang="tr-TR" dirty="0" smtClean="0">
                <a:solidFill>
                  <a:schemeClr val="tx1"/>
                </a:solidFill>
                <a:latin typeface="Times New Roman"/>
                <a:ea typeface="Calibri"/>
                <a:cs typeface="Times New Roman"/>
              </a:rPr>
              <a:t>B) Şehrin güney tarafında olan Uludağ, sanki hayat suyunun madenidir.</a:t>
            </a:r>
          </a:p>
          <a:p>
            <a:pPr algn="l">
              <a:lnSpc>
                <a:spcPct val="115000"/>
              </a:lnSpc>
              <a:spcAft>
                <a:spcPts val="0"/>
              </a:spcAft>
            </a:pPr>
            <a:r>
              <a:rPr lang="tr-TR" dirty="0" smtClean="0">
                <a:solidFill>
                  <a:schemeClr val="tx1"/>
                </a:solidFill>
                <a:latin typeface="Times New Roman"/>
                <a:ea typeface="Calibri"/>
                <a:cs typeface="Times New Roman"/>
              </a:rPr>
              <a:t>C) Hangi odaya girse kardeşiyle oynadığı oyunlar canlanıyordu gözünde.</a:t>
            </a:r>
          </a:p>
          <a:p>
            <a:pPr algn="l">
              <a:lnSpc>
                <a:spcPct val="115000"/>
              </a:lnSpc>
              <a:spcAft>
                <a:spcPts val="0"/>
              </a:spcAft>
            </a:pPr>
            <a:r>
              <a:rPr lang="tr-TR" dirty="0" smtClean="0">
                <a:solidFill>
                  <a:schemeClr val="tx1"/>
                </a:solidFill>
                <a:latin typeface="Times New Roman"/>
                <a:ea typeface="Calibri"/>
                <a:cs typeface="Times New Roman"/>
              </a:rPr>
              <a:t>D) Araba seyahati, günlerce devam etmediği sürece tren seyahatinden güzeldir.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85720" y="285728"/>
            <a:ext cx="8572560" cy="6286544"/>
          </a:xfrm>
          <a:ln w="63500" cmpd="dbl">
            <a:solidFill>
              <a:srgbClr val="11C5DD"/>
            </a:solidFill>
            <a:bevel/>
          </a:ln>
        </p:spPr>
        <p:txBody>
          <a:bodyPr>
            <a:normAutofit/>
          </a:bodyPr>
          <a:lstStyle/>
          <a:p>
            <a:pPr algn="l">
              <a:lnSpc>
                <a:spcPct val="115000"/>
              </a:lnSpc>
              <a:spcAft>
                <a:spcPts val="0"/>
              </a:spcAft>
            </a:pPr>
            <a:r>
              <a:rPr lang="tr-TR" sz="4000" b="1" dirty="0" smtClean="0">
                <a:solidFill>
                  <a:schemeClr val="tx1"/>
                </a:solidFill>
                <a:latin typeface="Times New Roman"/>
                <a:ea typeface="Calibri"/>
                <a:cs typeface="Times New Roman"/>
              </a:rPr>
              <a:t>Aşağıdaki cümlelerin hangisinde “kesinlik” anlamı </a:t>
            </a:r>
            <a:r>
              <a:rPr lang="tr-TR" sz="4000" b="1" u="sng" dirty="0" smtClean="0">
                <a:solidFill>
                  <a:schemeClr val="tx1"/>
                </a:solidFill>
                <a:latin typeface="Times New Roman"/>
                <a:ea typeface="Calibri"/>
                <a:cs typeface="Times New Roman"/>
              </a:rPr>
              <a:t>söz konusudur?</a:t>
            </a:r>
          </a:p>
          <a:p>
            <a:pPr marL="742950" indent="-742950" algn="l">
              <a:lnSpc>
                <a:spcPct val="115000"/>
              </a:lnSpc>
              <a:spcAft>
                <a:spcPts val="0"/>
              </a:spcAft>
              <a:buFont typeface="+mj-lt"/>
              <a:buAutoNum type="alphaUcPeriod"/>
            </a:pPr>
            <a:r>
              <a:rPr lang="tr-TR" sz="4000" dirty="0" smtClean="0">
                <a:solidFill>
                  <a:schemeClr val="tx1"/>
                </a:solidFill>
                <a:latin typeface="Times New Roman"/>
                <a:ea typeface="Calibri"/>
                <a:cs typeface="Times New Roman"/>
              </a:rPr>
              <a:t>Bu konuda kesin bir şey söylemedi.</a:t>
            </a:r>
          </a:p>
          <a:p>
            <a:pPr marL="742950" indent="-742950" algn="l">
              <a:lnSpc>
                <a:spcPct val="115000"/>
              </a:lnSpc>
              <a:spcAft>
                <a:spcPts val="0"/>
              </a:spcAft>
              <a:buFont typeface="+mj-lt"/>
              <a:buAutoNum type="alphaUcPeriod"/>
            </a:pPr>
            <a:r>
              <a:rPr lang="tr-TR" sz="4000" dirty="0" smtClean="0">
                <a:solidFill>
                  <a:schemeClr val="tx1"/>
                </a:solidFill>
                <a:latin typeface="Times New Roman"/>
                <a:ea typeface="Calibri"/>
                <a:cs typeface="Times New Roman"/>
              </a:rPr>
              <a:t>Beklenen kişi gelmek üzereydi.</a:t>
            </a:r>
          </a:p>
          <a:p>
            <a:pPr marL="742950" indent="-742950" algn="l">
              <a:lnSpc>
                <a:spcPct val="115000"/>
              </a:lnSpc>
              <a:spcAft>
                <a:spcPts val="0"/>
              </a:spcAft>
              <a:buFont typeface="+mj-lt"/>
              <a:buAutoNum type="alphaUcPeriod"/>
            </a:pPr>
            <a:r>
              <a:rPr lang="tr-TR" sz="4000" dirty="0" smtClean="0">
                <a:solidFill>
                  <a:schemeClr val="tx1"/>
                </a:solidFill>
                <a:latin typeface="Times New Roman"/>
                <a:ea typeface="Calibri"/>
                <a:cs typeface="Times New Roman"/>
              </a:rPr>
              <a:t>Yaptığın hatanın farkına varmış olmalısın.</a:t>
            </a:r>
          </a:p>
          <a:p>
            <a:pPr marL="742950" indent="-742950" algn="l">
              <a:lnSpc>
                <a:spcPct val="115000"/>
              </a:lnSpc>
              <a:spcAft>
                <a:spcPts val="0"/>
              </a:spcAft>
              <a:buFont typeface="+mj-lt"/>
              <a:buAutoNum type="alphaUcPeriod"/>
            </a:pPr>
            <a:r>
              <a:rPr lang="tr-TR" sz="4000" dirty="0" smtClean="0">
                <a:solidFill>
                  <a:schemeClr val="tx1"/>
                </a:solidFill>
                <a:latin typeface="Times New Roman"/>
                <a:ea typeface="Calibri"/>
                <a:cs typeface="Times New Roman"/>
              </a:rPr>
              <a:t>Eninde sonunda buraya geleceksin.</a:t>
            </a:r>
          </a:p>
          <a:p>
            <a:pPr algn="l">
              <a:lnSpc>
                <a:spcPct val="115000"/>
              </a:lnSpc>
              <a:spcAft>
                <a:spcPts val="0"/>
              </a:spcAft>
            </a:pPr>
            <a:endParaRPr lang="tr-TR" sz="4000" dirty="0" smtClean="0">
              <a:solidFill>
                <a:schemeClr val="tx1"/>
              </a:solidFill>
              <a:latin typeface="Times New Roman"/>
              <a:ea typeface="Calibri"/>
              <a:cs typeface="Times New Roman"/>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85720" y="285728"/>
            <a:ext cx="8572560" cy="6286544"/>
          </a:xfrm>
          <a:ln w="63500" cmpd="dbl">
            <a:solidFill>
              <a:srgbClr val="11C5DD"/>
            </a:solidFill>
            <a:bevel/>
          </a:ln>
        </p:spPr>
        <p:txBody>
          <a:bodyPr>
            <a:normAutofit/>
          </a:bodyPr>
          <a:lstStyle/>
          <a:p>
            <a:pPr algn="l">
              <a:lnSpc>
                <a:spcPct val="115000"/>
              </a:lnSpc>
              <a:spcAft>
                <a:spcPts val="0"/>
              </a:spcAft>
            </a:pPr>
            <a:r>
              <a:rPr lang="tr-TR" sz="4000" b="1" dirty="0" smtClean="0">
                <a:solidFill>
                  <a:schemeClr val="tx1"/>
                </a:solidFill>
                <a:latin typeface="Times New Roman"/>
                <a:ea typeface="Calibri"/>
                <a:cs typeface="Times New Roman"/>
              </a:rPr>
              <a:t>Aşağıdaki cümlelerin hangisinde uyarı </a:t>
            </a:r>
            <a:r>
              <a:rPr lang="tr-TR" sz="4000" b="1" u="sng" dirty="0" smtClean="0">
                <a:solidFill>
                  <a:schemeClr val="tx1"/>
                </a:solidFill>
                <a:latin typeface="Times New Roman"/>
                <a:ea typeface="Calibri"/>
                <a:cs typeface="Times New Roman"/>
              </a:rPr>
              <a:t>söz konusudur?</a:t>
            </a:r>
          </a:p>
          <a:p>
            <a:pPr marL="742950" indent="-742950" algn="l">
              <a:lnSpc>
                <a:spcPct val="115000"/>
              </a:lnSpc>
              <a:spcAft>
                <a:spcPts val="0"/>
              </a:spcAft>
              <a:buFont typeface="+mj-lt"/>
              <a:buAutoNum type="alphaUcPeriod"/>
            </a:pPr>
            <a:r>
              <a:rPr lang="tr-TR" sz="4000" dirty="0" smtClean="0">
                <a:solidFill>
                  <a:schemeClr val="tx1"/>
                </a:solidFill>
                <a:latin typeface="Times New Roman"/>
                <a:ea typeface="Calibri"/>
                <a:cs typeface="Times New Roman"/>
              </a:rPr>
              <a:t>Lütfen beni dinler misiniz?</a:t>
            </a:r>
          </a:p>
          <a:p>
            <a:pPr marL="742950" indent="-742950" algn="l">
              <a:lnSpc>
                <a:spcPct val="115000"/>
              </a:lnSpc>
              <a:spcAft>
                <a:spcPts val="0"/>
              </a:spcAft>
              <a:buFont typeface="+mj-lt"/>
              <a:buAutoNum type="alphaUcPeriod"/>
            </a:pPr>
            <a:r>
              <a:rPr lang="tr-TR" sz="4000" dirty="0" smtClean="0">
                <a:solidFill>
                  <a:schemeClr val="tx1"/>
                </a:solidFill>
                <a:latin typeface="Times New Roman"/>
                <a:ea typeface="Calibri"/>
                <a:cs typeface="Times New Roman"/>
              </a:rPr>
              <a:t>Az kalsın merdivenden düşüyordum.</a:t>
            </a:r>
          </a:p>
          <a:p>
            <a:pPr marL="742950" indent="-742950" algn="l">
              <a:lnSpc>
                <a:spcPct val="115000"/>
              </a:lnSpc>
              <a:spcAft>
                <a:spcPts val="0"/>
              </a:spcAft>
              <a:buFont typeface="+mj-lt"/>
              <a:buAutoNum type="alphaUcPeriod"/>
            </a:pPr>
            <a:r>
              <a:rPr lang="tr-TR" sz="4000" dirty="0" smtClean="0">
                <a:solidFill>
                  <a:schemeClr val="tx1"/>
                </a:solidFill>
                <a:latin typeface="Times New Roman"/>
                <a:ea typeface="Calibri"/>
                <a:cs typeface="Times New Roman"/>
              </a:rPr>
              <a:t>Dikkat et, elin yanar!</a:t>
            </a:r>
          </a:p>
          <a:p>
            <a:pPr marL="742950" indent="-742950" algn="l">
              <a:lnSpc>
                <a:spcPct val="115000"/>
              </a:lnSpc>
              <a:spcAft>
                <a:spcPts val="0"/>
              </a:spcAft>
              <a:buFont typeface="+mj-lt"/>
              <a:buAutoNum type="alphaUcPeriod"/>
            </a:pPr>
            <a:r>
              <a:rPr lang="tr-TR" sz="4000" dirty="0" smtClean="0">
                <a:solidFill>
                  <a:schemeClr val="tx1"/>
                </a:solidFill>
                <a:latin typeface="Times New Roman"/>
                <a:ea typeface="Calibri"/>
                <a:cs typeface="Times New Roman"/>
              </a:rPr>
              <a:t>Galiba birazdan yağmur yağacak.</a:t>
            </a:r>
          </a:p>
          <a:p>
            <a:pPr algn="l">
              <a:lnSpc>
                <a:spcPct val="115000"/>
              </a:lnSpc>
              <a:spcAft>
                <a:spcPts val="0"/>
              </a:spcAft>
            </a:pPr>
            <a:endParaRPr lang="tr-TR" sz="4000" dirty="0" smtClean="0">
              <a:solidFill>
                <a:schemeClr val="tx1"/>
              </a:solidFill>
              <a:latin typeface="Times New Roman"/>
              <a:ea typeface="Calibri"/>
              <a:cs typeface="Times New Roman"/>
            </a:endParaRPr>
          </a:p>
          <a:p>
            <a:pPr algn="l">
              <a:lnSpc>
                <a:spcPct val="115000"/>
              </a:lnSpc>
              <a:spcAft>
                <a:spcPts val="0"/>
              </a:spcAft>
            </a:pPr>
            <a:endParaRPr lang="tr-TR" sz="4000" dirty="0" smtClean="0">
              <a:solidFill>
                <a:schemeClr val="tx1"/>
              </a:solidFill>
              <a:latin typeface="Times New Roman"/>
              <a:ea typeface="Calibri"/>
              <a:cs typeface="Times New Roman"/>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85720" y="285728"/>
            <a:ext cx="8572560" cy="6286544"/>
          </a:xfrm>
          <a:ln w="63500" cmpd="dbl">
            <a:solidFill>
              <a:srgbClr val="11C5DD"/>
            </a:solidFill>
            <a:bevel/>
          </a:ln>
        </p:spPr>
        <p:txBody>
          <a:bodyPr>
            <a:normAutofit fontScale="92500"/>
          </a:bodyPr>
          <a:lstStyle/>
          <a:p>
            <a:pPr algn="l">
              <a:lnSpc>
                <a:spcPct val="115000"/>
              </a:lnSpc>
            </a:pPr>
            <a:r>
              <a:rPr lang="tr-TR" sz="4000" b="1" dirty="0" smtClean="0">
                <a:solidFill>
                  <a:schemeClr val="tx1"/>
                </a:solidFill>
                <a:latin typeface="Times New Roman"/>
                <a:ea typeface="Calibri"/>
                <a:cs typeface="Times New Roman"/>
              </a:rPr>
              <a:t>Aşağıdaki cümlelerin hangisinde “önyargı” </a:t>
            </a:r>
            <a:r>
              <a:rPr lang="tr-TR" sz="4000" b="1" u="sng" dirty="0" smtClean="0">
                <a:solidFill>
                  <a:schemeClr val="tx1"/>
                </a:solidFill>
                <a:latin typeface="Times New Roman"/>
                <a:ea typeface="Calibri"/>
                <a:cs typeface="Times New Roman"/>
              </a:rPr>
              <a:t>söz konusudur?</a:t>
            </a:r>
          </a:p>
          <a:p>
            <a:pPr marL="742950" indent="-742950" algn="l">
              <a:lnSpc>
                <a:spcPct val="115000"/>
              </a:lnSpc>
              <a:spcAft>
                <a:spcPts val="0"/>
              </a:spcAft>
              <a:buFont typeface="+mj-lt"/>
              <a:buAutoNum type="alphaUcPeriod"/>
            </a:pPr>
            <a:r>
              <a:rPr lang="tr-TR" sz="4000" dirty="0" smtClean="0">
                <a:solidFill>
                  <a:schemeClr val="tx1"/>
                </a:solidFill>
                <a:latin typeface="Times New Roman"/>
                <a:ea typeface="Calibri"/>
                <a:cs typeface="Times New Roman"/>
              </a:rPr>
              <a:t>Bir öğrenci iyi takip edilirse başarabilir.</a:t>
            </a:r>
          </a:p>
          <a:p>
            <a:pPr marL="742950" indent="-742950" algn="l">
              <a:lnSpc>
                <a:spcPct val="115000"/>
              </a:lnSpc>
              <a:spcAft>
                <a:spcPts val="0"/>
              </a:spcAft>
              <a:buFont typeface="+mj-lt"/>
              <a:buAutoNum type="alphaUcPeriod"/>
            </a:pPr>
            <a:r>
              <a:rPr lang="tr-TR" sz="4000" dirty="0" smtClean="0">
                <a:solidFill>
                  <a:schemeClr val="tx1"/>
                </a:solidFill>
                <a:latin typeface="Times New Roman"/>
                <a:ea typeface="Calibri"/>
                <a:cs typeface="Times New Roman"/>
              </a:rPr>
              <a:t>Bu öğrenci ileride de başarılı olamayacaktır.</a:t>
            </a:r>
          </a:p>
          <a:p>
            <a:pPr marL="742950" indent="-742950" algn="l">
              <a:lnSpc>
                <a:spcPct val="115000"/>
              </a:lnSpc>
              <a:spcAft>
                <a:spcPts val="0"/>
              </a:spcAft>
              <a:buFont typeface="+mj-lt"/>
              <a:buAutoNum type="alphaUcPeriod"/>
            </a:pPr>
            <a:r>
              <a:rPr lang="tr-TR" sz="4000" dirty="0" smtClean="0">
                <a:solidFill>
                  <a:schemeClr val="tx1"/>
                </a:solidFill>
                <a:latin typeface="Times New Roman"/>
                <a:ea typeface="Calibri"/>
                <a:cs typeface="Times New Roman"/>
              </a:rPr>
              <a:t>Bu öğrencinin başarısı küçümsenmemelidir.</a:t>
            </a:r>
          </a:p>
          <a:p>
            <a:pPr marL="742950" indent="-742950" algn="l">
              <a:lnSpc>
                <a:spcPct val="115000"/>
              </a:lnSpc>
              <a:spcAft>
                <a:spcPts val="0"/>
              </a:spcAft>
              <a:buFont typeface="+mj-lt"/>
              <a:buAutoNum type="alphaUcPeriod"/>
            </a:pPr>
            <a:r>
              <a:rPr lang="tr-TR" sz="4000" dirty="0" smtClean="0">
                <a:solidFill>
                  <a:schemeClr val="tx1"/>
                </a:solidFill>
                <a:latin typeface="Times New Roman"/>
                <a:ea typeface="Calibri"/>
                <a:cs typeface="Times New Roman"/>
              </a:rPr>
              <a:t>Bu öğrenci ileri de başarılı olabilir.</a:t>
            </a:r>
          </a:p>
          <a:p>
            <a:pPr algn="l">
              <a:lnSpc>
                <a:spcPct val="115000"/>
              </a:lnSpc>
              <a:spcAft>
                <a:spcPts val="0"/>
              </a:spcAft>
            </a:pPr>
            <a:endParaRPr lang="tr-TR" sz="4000" dirty="0" smtClean="0">
              <a:solidFill>
                <a:schemeClr val="tx1"/>
              </a:solidFill>
              <a:latin typeface="Times New Roman"/>
              <a:ea typeface="Calibri"/>
              <a:cs typeface="Times New Roman"/>
            </a:endParaRPr>
          </a:p>
          <a:p>
            <a:pPr algn="l">
              <a:lnSpc>
                <a:spcPct val="115000"/>
              </a:lnSpc>
              <a:spcAft>
                <a:spcPts val="0"/>
              </a:spcAft>
            </a:pPr>
            <a:endParaRPr lang="tr-TR" sz="4000" dirty="0" smtClean="0">
              <a:solidFill>
                <a:schemeClr val="tx1"/>
              </a:solidFill>
              <a:latin typeface="Times New Roman"/>
              <a:ea typeface="Calibri"/>
              <a:cs typeface="Times New Roman"/>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85720" y="285728"/>
            <a:ext cx="8572560" cy="6286544"/>
          </a:xfrm>
          <a:ln w="63500" cmpd="dbl">
            <a:solidFill>
              <a:srgbClr val="11C5DD"/>
            </a:solidFill>
            <a:bevel/>
          </a:ln>
        </p:spPr>
        <p:txBody>
          <a:bodyPr>
            <a:normAutofit fontScale="92500" lnSpcReduction="10000"/>
          </a:bodyPr>
          <a:lstStyle/>
          <a:p>
            <a:pPr algn="l">
              <a:lnSpc>
                <a:spcPct val="115000"/>
              </a:lnSpc>
              <a:spcAft>
                <a:spcPts val="0"/>
              </a:spcAft>
            </a:pPr>
            <a:r>
              <a:rPr lang="tr-TR" sz="4000" dirty="0" smtClean="0">
                <a:solidFill>
                  <a:schemeClr val="tx1"/>
                </a:solidFill>
                <a:latin typeface="Times New Roman"/>
                <a:ea typeface="Calibri"/>
                <a:cs typeface="Times New Roman"/>
              </a:rPr>
              <a:t>“(1) İstanbul’un kenar semtlerinden birinde gözünü dünyaya açtı. (2) Okumak ve kendini kurtarmaktan başka seçeneği yoktu. (3) Yaşadığı yer ve koşullar bunu emrediyordu. (4)Tüm olumsuzluklara rağmen başarılı bir bilim insanı şimdi.” </a:t>
            </a:r>
          </a:p>
          <a:p>
            <a:pPr algn="l">
              <a:lnSpc>
                <a:spcPct val="115000"/>
              </a:lnSpc>
              <a:spcAft>
                <a:spcPts val="0"/>
              </a:spcAft>
            </a:pPr>
            <a:r>
              <a:rPr lang="tr-TR" sz="4000" b="1" dirty="0" smtClean="0">
                <a:solidFill>
                  <a:schemeClr val="tx1"/>
                </a:solidFill>
                <a:latin typeface="Times New Roman"/>
                <a:ea typeface="Calibri"/>
                <a:cs typeface="Times New Roman"/>
              </a:rPr>
              <a:t>Numaralı cümlelerden hangisi kendisinden önceki cümlenin gerekçesi </a:t>
            </a:r>
            <a:r>
              <a:rPr lang="tr-TR" sz="4000" b="1" u="sng" dirty="0" smtClean="0">
                <a:solidFill>
                  <a:schemeClr val="tx1"/>
                </a:solidFill>
                <a:latin typeface="Times New Roman"/>
                <a:ea typeface="Calibri"/>
                <a:cs typeface="Times New Roman"/>
              </a:rPr>
              <a:t>durumundadır?</a:t>
            </a:r>
          </a:p>
          <a:p>
            <a:pPr algn="l">
              <a:lnSpc>
                <a:spcPct val="115000"/>
              </a:lnSpc>
              <a:spcAft>
                <a:spcPts val="0"/>
              </a:spcAft>
            </a:pPr>
            <a:r>
              <a:rPr lang="tr-TR" sz="4000" dirty="0" smtClean="0">
                <a:solidFill>
                  <a:schemeClr val="tx1"/>
                </a:solidFill>
                <a:latin typeface="Times New Roman"/>
                <a:ea typeface="Calibri"/>
                <a:cs typeface="Times New Roman"/>
              </a:rPr>
              <a:t>A) 1. 	B) 2.	C) 3.	D) 4.</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85720" y="285728"/>
            <a:ext cx="8572560" cy="6286544"/>
          </a:xfrm>
          <a:ln w="63500" cmpd="dbl">
            <a:solidFill>
              <a:srgbClr val="11C5DD"/>
            </a:solidFill>
            <a:bevel/>
          </a:ln>
        </p:spPr>
        <p:txBody>
          <a:bodyPr>
            <a:noAutofit/>
          </a:bodyPr>
          <a:lstStyle/>
          <a:p>
            <a:pPr algn="l">
              <a:lnSpc>
                <a:spcPct val="115000"/>
              </a:lnSpc>
              <a:spcAft>
                <a:spcPts val="0"/>
              </a:spcAft>
            </a:pPr>
            <a:r>
              <a:rPr lang="tr-TR" sz="3700" b="1" dirty="0" smtClean="0">
                <a:solidFill>
                  <a:schemeClr val="tx1"/>
                </a:solidFill>
                <a:latin typeface="Times New Roman"/>
                <a:ea typeface="Calibri"/>
                <a:cs typeface="Times New Roman"/>
              </a:rPr>
              <a:t>Aşağıdaki cümlelerin hangisinde "karşılaştırma" </a:t>
            </a:r>
            <a:r>
              <a:rPr lang="tr-TR" sz="3700" b="1" u="sng" dirty="0" smtClean="0">
                <a:solidFill>
                  <a:schemeClr val="tx1"/>
                </a:solidFill>
                <a:latin typeface="Times New Roman"/>
                <a:ea typeface="Calibri"/>
                <a:cs typeface="Times New Roman"/>
              </a:rPr>
              <a:t>vardır?</a:t>
            </a:r>
          </a:p>
          <a:p>
            <a:pPr algn="l">
              <a:lnSpc>
                <a:spcPct val="115000"/>
              </a:lnSpc>
              <a:spcAft>
                <a:spcPts val="0"/>
              </a:spcAft>
            </a:pPr>
            <a:r>
              <a:rPr lang="tr-TR" sz="3700" dirty="0" smtClean="0">
                <a:solidFill>
                  <a:schemeClr val="tx1"/>
                </a:solidFill>
                <a:latin typeface="Times New Roman"/>
                <a:ea typeface="Calibri"/>
                <a:cs typeface="Times New Roman"/>
              </a:rPr>
              <a:t>A) Fundalıkların arasından beyaz bir kaya yükseliyordu.</a:t>
            </a:r>
          </a:p>
          <a:p>
            <a:pPr algn="l">
              <a:lnSpc>
                <a:spcPct val="115000"/>
              </a:lnSpc>
              <a:spcAft>
                <a:spcPts val="0"/>
              </a:spcAft>
            </a:pPr>
            <a:r>
              <a:rPr lang="tr-TR" sz="3700" dirty="0" smtClean="0">
                <a:solidFill>
                  <a:schemeClr val="tx1"/>
                </a:solidFill>
                <a:latin typeface="Times New Roman"/>
                <a:ea typeface="Calibri"/>
                <a:cs typeface="Times New Roman"/>
              </a:rPr>
              <a:t>B) Kayık, Bozcaada'ya doğru yol alıyordu.</a:t>
            </a:r>
          </a:p>
          <a:p>
            <a:pPr algn="l">
              <a:lnSpc>
                <a:spcPct val="115000"/>
              </a:lnSpc>
              <a:spcAft>
                <a:spcPts val="0"/>
              </a:spcAft>
            </a:pPr>
            <a:r>
              <a:rPr lang="tr-TR" sz="3700" dirty="0" smtClean="0">
                <a:solidFill>
                  <a:schemeClr val="tx1"/>
                </a:solidFill>
                <a:latin typeface="Times New Roman"/>
                <a:ea typeface="Calibri"/>
                <a:cs typeface="Times New Roman"/>
              </a:rPr>
              <a:t>C) Yandaki odaların birinden bir şarkı sesi geliyordu.</a:t>
            </a:r>
          </a:p>
          <a:p>
            <a:pPr algn="l">
              <a:lnSpc>
                <a:spcPct val="115000"/>
              </a:lnSpc>
              <a:spcAft>
                <a:spcPts val="0"/>
              </a:spcAft>
            </a:pPr>
            <a:r>
              <a:rPr lang="tr-TR" sz="3700" dirty="0" smtClean="0">
                <a:solidFill>
                  <a:schemeClr val="tx1"/>
                </a:solidFill>
                <a:latin typeface="Times New Roman"/>
                <a:ea typeface="Calibri"/>
                <a:cs typeface="Times New Roman"/>
              </a:rPr>
              <a:t>D) Yazıları, konuşmalarından daha akıcıdır.</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85720" y="285728"/>
            <a:ext cx="8572560" cy="6286544"/>
          </a:xfrm>
          <a:ln w="63500" cmpd="dbl">
            <a:solidFill>
              <a:srgbClr val="11C5DD"/>
            </a:solidFill>
            <a:bevel/>
          </a:ln>
        </p:spPr>
        <p:txBody>
          <a:bodyPr>
            <a:noAutofit/>
          </a:bodyPr>
          <a:lstStyle/>
          <a:p>
            <a:pPr algn="l">
              <a:lnSpc>
                <a:spcPct val="115000"/>
              </a:lnSpc>
              <a:spcAft>
                <a:spcPts val="0"/>
              </a:spcAft>
            </a:pPr>
            <a:r>
              <a:rPr lang="tr-TR" sz="4800" b="1" dirty="0" smtClean="0">
                <a:solidFill>
                  <a:schemeClr val="tx1"/>
                </a:solidFill>
                <a:latin typeface="Times New Roman"/>
                <a:ea typeface="Calibri"/>
                <a:cs typeface="Times New Roman"/>
              </a:rPr>
              <a:t>Aşağıdaki cümlelerin hangisi, bir “varsayım” </a:t>
            </a:r>
            <a:r>
              <a:rPr lang="tr-TR" sz="4800" b="1" u="sng" dirty="0" smtClean="0">
                <a:solidFill>
                  <a:schemeClr val="tx1"/>
                </a:solidFill>
                <a:latin typeface="Times New Roman"/>
                <a:ea typeface="Calibri"/>
                <a:cs typeface="Times New Roman"/>
              </a:rPr>
              <a:t>bildirmektedir?</a:t>
            </a:r>
          </a:p>
          <a:p>
            <a:pPr algn="l">
              <a:lnSpc>
                <a:spcPct val="115000"/>
              </a:lnSpc>
              <a:spcAft>
                <a:spcPts val="0"/>
              </a:spcAft>
            </a:pPr>
            <a:r>
              <a:rPr lang="tr-TR" sz="4800" dirty="0" smtClean="0">
                <a:solidFill>
                  <a:schemeClr val="tx1"/>
                </a:solidFill>
                <a:latin typeface="Times New Roman"/>
                <a:ea typeface="Calibri"/>
                <a:cs typeface="Times New Roman"/>
              </a:rPr>
              <a:t>A) Tut ki bu sene okul bitmedi.</a:t>
            </a:r>
          </a:p>
          <a:p>
            <a:pPr algn="l">
              <a:lnSpc>
                <a:spcPct val="115000"/>
              </a:lnSpc>
              <a:spcAft>
                <a:spcPts val="0"/>
              </a:spcAft>
            </a:pPr>
            <a:r>
              <a:rPr lang="tr-TR" sz="4800" dirty="0" smtClean="0">
                <a:solidFill>
                  <a:schemeClr val="tx1"/>
                </a:solidFill>
                <a:latin typeface="Times New Roman"/>
                <a:ea typeface="Calibri"/>
                <a:cs typeface="Times New Roman"/>
              </a:rPr>
              <a:t>B) Belki yaz tatilinde bize gelir.</a:t>
            </a:r>
          </a:p>
          <a:p>
            <a:pPr algn="l">
              <a:lnSpc>
                <a:spcPct val="115000"/>
              </a:lnSpc>
              <a:spcAft>
                <a:spcPts val="0"/>
              </a:spcAft>
            </a:pPr>
            <a:r>
              <a:rPr lang="tr-TR" sz="4800" dirty="0" smtClean="0">
                <a:solidFill>
                  <a:schemeClr val="tx1"/>
                </a:solidFill>
                <a:latin typeface="Times New Roman"/>
                <a:ea typeface="Calibri"/>
                <a:cs typeface="Times New Roman"/>
              </a:rPr>
              <a:t>C) Gelecek daha güzel olabilir.</a:t>
            </a:r>
          </a:p>
          <a:p>
            <a:pPr algn="l">
              <a:lnSpc>
                <a:spcPct val="115000"/>
              </a:lnSpc>
              <a:spcAft>
                <a:spcPts val="0"/>
              </a:spcAft>
            </a:pPr>
            <a:r>
              <a:rPr lang="tr-TR" sz="4800" dirty="0" smtClean="0">
                <a:solidFill>
                  <a:schemeClr val="tx1"/>
                </a:solidFill>
                <a:latin typeface="Times New Roman"/>
                <a:ea typeface="Calibri"/>
                <a:cs typeface="Times New Roman"/>
              </a:rPr>
              <a:t>D) Her konuda seni desteklerim.</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85720" y="285728"/>
            <a:ext cx="8572560" cy="6286544"/>
          </a:xfrm>
          <a:ln w="63500" cmpd="dbl">
            <a:solidFill>
              <a:srgbClr val="11C5DD"/>
            </a:solidFill>
            <a:bevel/>
          </a:ln>
        </p:spPr>
        <p:txBody>
          <a:bodyPr>
            <a:noAutofit/>
          </a:bodyPr>
          <a:lstStyle/>
          <a:p>
            <a:pPr algn="l">
              <a:lnSpc>
                <a:spcPct val="115000"/>
              </a:lnSpc>
              <a:spcAft>
                <a:spcPts val="0"/>
              </a:spcAft>
            </a:pPr>
            <a:r>
              <a:rPr lang="tr-TR" sz="3400" dirty="0" smtClean="0">
                <a:solidFill>
                  <a:schemeClr val="tx1"/>
                </a:solidFill>
                <a:latin typeface="Times New Roman"/>
                <a:ea typeface="Calibri"/>
                <a:cs typeface="Times New Roman"/>
              </a:rPr>
              <a:t>“Müzik, öğrenen kişide iyi bir kulak ister.” cümlesinde “kulak” sözcüğü “kulak eğitimi” yerine kullanılmıştır.</a:t>
            </a:r>
          </a:p>
          <a:p>
            <a:pPr algn="l">
              <a:lnSpc>
                <a:spcPct val="115000"/>
              </a:lnSpc>
              <a:spcAft>
                <a:spcPts val="0"/>
              </a:spcAft>
            </a:pPr>
            <a:r>
              <a:rPr lang="tr-TR" sz="3400" b="1" dirty="0" smtClean="0">
                <a:solidFill>
                  <a:schemeClr val="tx1"/>
                </a:solidFill>
                <a:latin typeface="Times New Roman"/>
                <a:ea typeface="Calibri"/>
                <a:cs typeface="Times New Roman"/>
              </a:rPr>
              <a:t>Aşağıdaki cümlelerde altı çizili sözcüklerden hangisi, bu kullanıma örnek </a:t>
            </a:r>
            <a:r>
              <a:rPr lang="tr-TR" sz="3400" b="1" u="sng" dirty="0" smtClean="0">
                <a:solidFill>
                  <a:schemeClr val="tx1"/>
                </a:solidFill>
                <a:latin typeface="Times New Roman"/>
                <a:ea typeface="Calibri"/>
                <a:cs typeface="Times New Roman"/>
              </a:rPr>
              <a:t>gösterilebilir?</a:t>
            </a:r>
          </a:p>
          <a:p>
            <a:pPr marL="514350" indent="-514350" algn="l">
              <a:lnSpc>
                <a:spcPct val="115000"/>
              </a:lnSpc>
              <a:spcAft>
                <a:spcPts val="0"/>
              </a:spcAft>
              <a:buFont typeface="+mj-lt"/>
              <a:buAutoNum type="alphaUcPeriod"/>
            </a:pPr>
            <a:r>
              <a:rPr lang="tr-TR" sz="3400" dirty="0" smtClean="0">
                <a:solidFill>
                  <a:schemeClr val="tx1"/>
                </a:solidFill>
                <a:latin typeface="Times New Roman"/>
                <a:ea typeface="Calibri"/>
                <a:cs typeface="Times New Roman"/>
              </a:rPr>
              <a:t>Ödevlerimi bir an önce bitirmeliyim.</a:t>
            </a:r>
          </a:p>
          <a:p>
            <a:pPr marL="514350" indent="-514350" algn="l">
              <a:lnSpc>
                <a:spcPct val="115000"/>
              </a:lnSpc>
              <a:spcAft>
                <a:spcPts val="0"/>
              </a:spcAft>
              <a:buFont typeface="+mj-lt"/>
              <a:buAutoNum type="alphaUcPeriod"/>
            </a:pPr>
            <a:r>
              <a:rPr lang="tr-TR" sz="3400" dirty="0" smtClean="0">
                <a:solidFill>
                  <a:schemeClr val="tx1"/>
                </a:solidFill>
                <a:latin typeface="Times New Roman"/>
                <a:ea typeface="Calibri"/>
                <a:cs typeface="Times New Roman"/>
              </a:rPr>
              <a:t>Yarın erkenden balığa gidiyoruz.</a:t>
            </a:r>
          </a:p>
          <a:p>
            <a:pPr marL="514350" indent="-514350" algn="l">
              <a:lnSpc>
                <a:spcPct val="115000"/>
              </a:lnSpc>
              <a:spcAft>
                <a:spcPts val="0"/>
              </a:spcAft>
              <a:buFont typeface="+mj-lt"/>
              <a:buAutoNum type="alphaUcPeriod"/>
            </a:pPr>
            <a:r>
              <a:rPr lang="tr-TR" sz="3400" dirty="0" smtClean="0">
                <a:solidFill>
                  <a:schemeClr val="tx1"/>
                </a:solidFill>
                <a:latin typeface="Times New Roman"/>
                <a:ea typeface="Calibri"/>
                <a:cs typeface="Times New Roman"/>
              </a:rPr>
              <a:t>Çocuğun kanayan burnuna pamuk bastırdılar.</a:t>
            </a:r>
          </a:p>
          <a:p>
            <a:pPr marL="514350" indent="-514350" algn="l">
              <a:lnSpc>
                <a:spcPct val="115000"/>
              </a:lnSpc>
              <a:spcAft>
                <a:spcPts val="0"/>
              </a:spcAft>
              <a:buFont typeface="+mj-lt"/>
              <a:buAutoNum type="alphaUcPeriod"/>
            </a:pPr>
            <a:r>
              <a:rPr lang="tr-TR" sz="3400" dirty="0" smtClean="0">
                <a:solidFill>
                  <a:schemeClr val="tx1"/>
                </a:solidFill>
                <a:latin typeface="Times New Roman"/>
                <a:ea typeface="Calibri"/>
                <a:cs typeface="Times New Roman"/>
              </a:rPr>
              <a:t>Biraz daha bağır, sesini duyamıyorum.</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85720" y="285728"/>
            <a:ext cx="8572560" cy="6286544"/>
          </a:xfrm>
          <a:ln w="63500" cmpd="dbl">
            <a:solidFill>
              <a:srgbClr val="11C5DD"/>
            </a:solidFill>
            <a:bevel/>
          </a:ln>
        </p:spPr>
        <p:txBody>
          <a:bodyPr>
            <a:noAutofit/>
          </a:bodyPr>
          <a:lstStyle/>
          <a:p>
            <a:pPr algn="l">
              <a:lnSpc>
                <a:spcPct val="115000"/>
              </a:lnSpc>
              <a:spcAft>
                <a:spcPts val="0"/>
              </a:spcAft>
            </a:pPr>
            <a:r>
              <a:rPr lang="tr-TR" dirty="0" smtClean="0">
                <a:solidFill>
                  <a:schemeClr val="tx1"/>
                </a:solidFill>
                <a:latin typeface="Times New Roman"/>
                <a:ea typeface="Calibri"/>
                <a:cs typeface="Times New Roman"/>
              </a:rPr>
              <a:t>“(1) Bu eseri epey zamandır bekliyordum. (2) Söylendiği kadar bir etki yaratmadı bende. (3) Kullandığı dilin çekiciliği hariç, ondan çok da etkilendiğimi söyleyemem. (4) Bu eseri bu kadar beklediğime değdiğini söylemek hiç de kolay değil.”</a:t>
            </a:r>
          </a:p>
          <a:p>
            <a:pPr algn="l">
              <a:lnSpc>
                <a:spcPct val="115000"/>
              </a:lnSpc>
              <a:spcAft>
                <a:spcPts val="0"/>
              </a:spcAft>
            </a:pPr>
            <a:r>
              <a:rPr lang="tr-TR" b="1" dirty="0" smtClean="0">
                <a:solidFill>
                  <a:schemeClr val="tx1"/>
                </a:solidFill>
                <a:latin typeface="Times New Roman"/>
                <a:ea typeface="Calibri"/>
                <a:cs typeface="Times New Roman"/>
              </a:rPr>
              <a:t>Bu parçada numaralanmış cümlelerin hangisinde hem olumlu hem de olumsuz eleştiri yapılmıştır?</a:t>
            </a:r>
          </a:p>
          <a:p>
            <a:pPr algn="l">
              <a:lnSpc>
                <a:spcPct val="115000"/>
              </a:lnSpc>
              <a:spcAft>
                <a:spcPts val="0"/>
              </a:spcAft>
            </a:pPr>
            <a:r>
              <a:rPr lang="tr-TR" dirty="0" smtClean="0">
                <a:solidFill>
                  <a:schemeClr val="tx1"/>
                </a:solidFill>
                <a:latin typeface="Times New Roman"/>
                <a:ea typeface="Calibri"/>
                <a:cs typeface="Times New Roman"/>
              </a:rPr>
              <a:t>A) 1.   		B) 2.		C) 3.   		D) 4.</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380</TotalTime>
  <Words>806</Words>
  <PresentationFormat>Ekran Gösterisi (4:3)</PresentationFormat>
  <Paragraphs>82</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Ofis Teması</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Gerçek Anlam</dc:title>
  <dc:creator>İBRAHİM</dc:creator>
  <cp:lastModifiedBy>İBRAHİM</cp:lastModifiedBy>
  <cp:revision>318</cp:revision>
  <dcterms:created xsi:type="dcterms:W3CDTF">2018-10-03T15:27:40Z</dcterms:created>
  <dcterms:modified xsi:type="dcterms:W3CDTF">2018-10-26T20:37:03Z</dcterms:modified>
</cp:coreProperties>
</file>